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709" r:id="rId5"/>
  </p:sldMasterIdLst>
  <p:notesMasterIdLst>
    <p:notesMasterId r:id="rId19"/>
  </p:notesMasterIdLst>
  <p:handoutMasterIdLst>
    <p:handoutMasterId r:id="rId20"/>
  </p:handoutMasterIdLst>
  <p:sldIdLst>
    <p:sldId id="257" r:id="rId6"/>
    <p:sldId id="259" r:id="rId7"/>
    <p:sldId id="270" r:id="rId8"/>
    <p:sldId id="272" r:id="rId9"/>
    <p:sldId id="260" r:id="rId10"/>
    <p:sldId id="258" r:id="rId11"/>
    <p:sldId id="261" r:id="rId12"/>
    <p:sldId id="265" r:id="rId13"/>
    <p:sldId id="273" r:id="rId14"/>
    <p:sldId id="274" r:id="rId15"/>
    <p:sldId id="269" r:id="rId16"/>
    <p:sldId id="268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05" autoAdjust="0"/>
  </p:normalViewPr>
  <p:slideViewPr>
    <p:cSldViewPr snapToGrid="0" snapToObjects="1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5A9CE-96B4-C946-AF4D-73AEC2715BA5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D1190-D37E-0947-9535-00B411693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51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0539C-B4EF-0141-869C-20A012E5CBDB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E135D-10BF-0545-892F-1971A08E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2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9C9A-611C-E548-8496-D92ADC33CA7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137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135D-10BF-0545-892F-1971A08EA8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88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135D-10BF-0545-892F-1971A08EA8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34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135D-10BF-0545-892F-1971A08EA8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6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135D-10BF-0545-892F-1971A08EA8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4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9C9A-611C-E548-8496-D92ADC33CA7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108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2ECF5-D636-C04A-8E94-2CD19298464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51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135D-10BF-0545-892F-1971A08EA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24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2ECF5-D636-C04A-8E94-2CD19298464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51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135D-10BF-0545-892F-1971A08EA8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2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8DCC5-79B1-E344-9549-BA68470D9EA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47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135D-10BF-0545-892F-1971A08EA8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1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44F3-003F-884F-9D4A-AC449AAB3F60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DAF-2B9C-A544-A1B8-EDD68C69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7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44F3-003F-884F-9D4A-AC449AAB3F60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DAF-2B9C-A544-A1B8-EDD68C69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44F3-003F-884F-9D4A-AC449AAB3F60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DAF-2B9C-A544-A1B8-EDD68C69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2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79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78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49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783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301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428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367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12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44F3-003F-884F-9D4A-AC449AAB3F60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DAF-2B9C-A544-A1B8-EDD68C69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71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590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562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448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516-EF0C-304D-8638-A3CCA2C1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818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516-EF0C-304D-8638-A3CCA2C1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452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516-EF0C-304D-8638-A3CCA2C1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723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516-EF0C-304D-8638-A3CCA2C1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278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516-EF0C-304D-8638-A3CCA2C1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456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516-EF0C-304D-8638-A3CCA2C1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544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516-EF0C-304D-8638-A3CCA2C1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196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44F3-003F-884F-9D4A-AC449AAB3F60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DAF-2B9C-A544-A1B8-EDD68C69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4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516-EF0C-304D-8638-A3CCA2C1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027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516-EF0C-304D-8638-A3CCA2C1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284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516-EF0C-304D-8638-A3CCA2C1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646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516-EF0C-304D-8638-A3CCA2C1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971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798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782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493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783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301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42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44F3-003F-884F-9D4A-AC449AAB3F60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DAF-2B9C-A544-A1B8-EDD68C69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55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367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129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590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562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448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798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782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493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783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3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44F3-003F-884F-9D4A-AC449AAB3F60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DAF-2B9C-A544-A1B8-EDD68C69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17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428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367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129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5909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5628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44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44F3-003F-884F-9D4A-AC449AAB3F60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DAF-2B9C-A544-A1B8-EDD68C69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44F3-003F-884F-9D4A-AC449AAB3F60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DAF-2B9C-A544-A1B8-EDD68C69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1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44F3-003F-884F-9D4A-AC449AAB3F60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DAF-2B9C-A544-A1B8-EDD68C69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7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44F3-003F-884F-9D4A-AC449AAB3F60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2DAF-2B9C-A544-A1B8-EDD68C69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544F3-003F-884F-9D4A-AC449AAB3F60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12DAF-2B9C-A544-A1B8-EDD68C69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3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9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FC516-EF0C-304D-8638-A3CCA2C1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48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9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9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2709" y="657225"/>
            <a:ext cx="8524761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When and Why Should Research Data be Sustained?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2710" y="5249008"/>
            <a:ext cx="5713290" cy="1320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National Science Foundation Workshop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Cyberinfrastructure</a:t>
            </a:r>
            <a:r>
              <a:rPr lang="en-US" sz="2400" dirty="0" smtClean="0">
                <a:solidFill>
                  <a:schemeClr val="tx1"/>
                </a:solidFill>
              </a:rPr>
              <a:t> for Large Facilities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December 1-2, 2015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710" y="2709334"/>
            <a:ext cx="8464717" cy="2277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400" dirty="0" smtClean="0">
                <a:solidFill>
                  <a:prstClr val="black"/>
                </a:solidFill>
                <a:latin typeface="Calibri"/>
              </a:rPr>
              <a:t>Christine L. Borgman</a:t>
            </a:r>
          </a:p>
          <a:p>
            <a:pPr algn="l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Distinguished Professor </a:t>
            </a:r>
          </a:p>
          <a:p>
            <a:pPr algn="l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&amp; Presidential Chair in Information Studies</a:t>
            </a:r>
          </a:p>
          <a:p>
            <a:pPr algn="l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University of California, Los Angeles</a:t>
            </a:r>
          </a:p>
          <a:p>
            <a:pPr algn="l"/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Christine.Borgman@UCLA.edu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l"/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l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Center for Knowledge Infrastructures</a:t>
            </a:r>
          </a:p>
          <a:p>
            <a:pPr algn="l"/>
            <a:r>
              <a:rPr lang="en-US" sz="2000" dirty="0">
                <a:solidFill>
                  <a:prstClr val="black"/>
                </a:solidFill>
              </a:rPr>
              <a:t>https://</a:t>
            </a:r>
            <a:r>
              <a:rPr lang="en-US" sz="2000" dirty="0" err="1">
                <a:solidFill>
                  <a:prstClr val="black"/>
                </a:solidFill>
              </a:rPr>
              <a:t>knowledgeinfrastructures.gseis.ucla.edu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l"/>
            <a:endParaRPr lang="en-US" sz="23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9963_jkt_Rev4BorgmanJacket201409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47" y="1997808"/>
            <a:ext cx="308972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invest in data?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866" y="6217850"/>
            <a:ext cx="2790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www.finance.umich.edu</a:t>
            </a:r>
            <a:r>
              <a:rPr lang="en-US" sz="1200" dirty="0" smtClean="0"/>
              <a:t>/programs</a:t>
            </a:r>
            <a:endParaRPr lang="en-US" sz="1200" dirty="0"/>
          </a:p>
        </p:txBody>
      </p:sp>
      <p:pic>
        <p:nvPicPr>
          <p:cNvPr id="2" name="Picture 1" descr="lifecycle-only-transparent-500.fw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015066"/>
            <a:ext cx="6351764" cy="35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6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47638"/>
            <a:ext cx="89027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Economics of the Knowledge </a:t>
            </a:r>
            <a:r>
              <a:rPr lang="en-US" sz="4000" dirty="0"/>
              <a:t>C</a:t>
            </a:r>
            <a:r>
              <a:rPr lang="en-US" sz="4000" dirty="0" smtClean="0"/>
              <a:t>ommons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12546"/>
              </p:ext>
            </p:extLst>
          </p:nvPr>
        </p:nvGraphicFramePr>
        <p:xfrm>
          <a:off x="546099" y="1455738"/>
          <a:ext cx="8140701" cy="4531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6700"/>
                <a:gridCol w="1117600"/>
                <a:gridCol w="2922609"/>
                <a:gridCol w="2563792"/>
              </a:tblGrid>
              <a:tr h="900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800" dirty="0" smtClean="0"/>
                        <a:t>                           </a:t>
                      </a:r>
                      <a:r>
                        <a:rPr lang="en-US" sz="2800" dirty="0" err="1" smtClean="0"/>
                        <a:t>Subtractability</a:t>
                      </a:r>
                      <a:r>
                        <a:rPr lang="en-US" sz="2800" dirty="0" smtClean="0"/>
                        <a:t> / Rivalry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17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10381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Exclusion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Difficult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Public Goods</a:t>
                      </a:r>
                    </a:p>
                    <a:p>
                      <a:r>
                        <a:rPr lang="en-US" sz="2400" dirty="0" smtClean="0"/>
                        <a:t>General knowledge</a:t>
                      </a:r>
                    </a:p>
                    <a:p>
                      <a:r>
                        <a:rPr lang="en-US" sz="2400" dirty="0" smtClean="0"/>
                        <a:t>Public</a:t>
                      </a:r>
                      <a:r>
                        <a:rPr lang="en-US" sz="2400" baseline="0" dirty="0" smtClean="0"/>
                        <a:t> domain </a:t>
                      </a:r>
                      <a:r>
                        <a:rPr lang="en-US" sz="2400" dirty="0" smtClean="0"/>
                        <a:t>data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Common-pool resources</a:t>
                      </a:r>
                    </a:p>
                    <a:p>
                      <a:r>
                        <a:rPr lang="en-US" sz="2400" b="0" dirty="0" smtClean="0"/>
                        <a:t>Libraries</a:t>
                      </a:r>
                    </a:p>
                    <a:p>
                      <a:r>
                        <a:rPr lang="en-US" sz="2400" dirty="0" smtClean="0"/>
                        <a:t>Data archives</a:t>
                      </a:r>
                      <a:endParaRPr lang="en-US" sz="2400" dirty="0"/>
                    </a:p>
                  </a:txBody>
                  <a:tcPr/>
                </a:tc>
              </a:tr>
              <a:tr h="1349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Toll</a:t>
                      </a:r>
                      <a:r>
                        <a:rPr lang="en-US" sz="2400" b="1" baseline="0" dirty="0" smtClean="0"/>
                        <a:t> or Club Goods</a:t>
                      </a:r>
                    </a:p>
                    <a:p>
                      <a:r>
                        <a:rPr lang="en-US" sz="2400" baseline="0" dirty="0" smtClean="0"/>
                        <a:t>Subscription journals</a:t>
                      </a:r>
                    </a:p>
                    <a:p>
                      <a:r>
                        <a:rPr lang="en-US" sz="2400" baseline="0" dirty="0" smtClean="0"/>
                        <a:t>Subscription data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Private Goods</a:t>
                      </a:r>
                    </a:p>
                    <a:p>
                      <a:r>
                        <a:rPr lang="en-US" sz="2400" b="0" dirty="0" smtClean="0"/>
                        <a:t>Printed</a:t>
                      </a:r>
                      <a:r>
                        <a:rPr lang="en-US" sz="2400" b="0" baseline="0" dirty="0" smtClean="0"/>
                        <a:t> books</a:t>
                      </a:r>
                      <a:endParaRPr lang="en-US" sz="2400" b="0" dirty="0" smtClean="0"/>
                    </a:p>
                    <a:p>
                      <a:r>
                        <a:rPr lang="en-US" sz="2400" dirty="0" smtClean="0"/>
                        <a:t>Raw or competitive data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1" y="5657671"/>
            <a:ext cx="902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Adapted from C. Hess &amp; E.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Ostrom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(Eds.),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Understanding knowledge as a commons: </a:t>
            </a:r>
          </a:p>
          <a:p>
            <a:r>
              <a:rPr lang="en-US" i="1" dirty="0">
                <a:solidFill>
                  <a:prstClr val="black"/>
                </a:solidFill>
                <a:latin typeface="Calibri"/>
              </a:rPr>
              <a:t>From theory to practice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. MIT Press.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2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re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30513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4556396" y="2145084"/>
            <a:ext cx="737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http://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knowledgeinfrastructures.org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85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GRI-85327MouseNIHDNAtail20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2"/>
          <a:stretch/>
        </p:blipFill>
        <p:spPr>
          <a:xfrm>
            <a:off x="1" y="0"/>
            <a:ext cx="4445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516-EF0C-304D-8638-A3CCA2C1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2777" y="6027003"/>
            <a:ext cx="4385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C.L. Borgman (2015). </a:t>
            </a:r>
            <a:r>
              <a:rPr lang="en-US" sz="1600" i="1" dirty="0" smtClean="0"/>
              <a:t>Big Data, Little Data, No Data: Scholarship in the Networked World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MIT Press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7000" y="6356350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www.genome.gov</a:t>
            </a:r>
            <a:r>
              <a:rPr lang="en-US" sz="1200" dirty="0"/>
              <a:t>/</a:t>
            </a:r>
            <a:r>
              <a:rPr lang="en-US" sz="1200" dirty="0" err="1"/>
              <a:t>dmd</a:t>
            </a:r>
            <a:r>
              <a:rPr lang="en-US" sz="1200" dirty="0"/>
              <a:t>/</a:t>
            </a:r>
            <a:r>
              <a:rPr lang="en-US" sz="1200" dirty="0" err="1"/>
              <a:t>img.cfm?node</a:t>
            </a:r>
            <a:r>
              <a:rPr lang="en-US" sz="1200" dirty="0"/>
              <a:t>=Photos/</a:t>
            </a:r>
            <a:r>
              <a:rPr lang="en-US" sz="1200" dirty="0" err="1"/>
              <a:t>Graphics&amp;id</a:t>
            </a:r>
            <a:r>
              <a:rPr lang="en-US" sz="1200" dirty="0"/>
              <a:t>=85327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12777" y="243450"/>
            <a:ext cx="4542323" cy="6001401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Data </a:t>
            </a:r>
            <a:r>
              <a:rPr lang="en-US" sz="4000" dirty="0"/>
              <a:t>are representations of observations, objects, or other entities used as evidence of phenomena for the purposes of research or scholarship.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Data: OECD criteria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199"/>
            <a:ext cx="6921500" cy="49699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Openness </a:t>
            </a:r>
          </a:p>
          <a:p>
            <a:r>
              <a:rPr lang="en-US" dirty="0" smtClean="0"/>
              <a:t>flexibility 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legal conformity </a:t>
            </a:r>
          </a:p>
          <a:p>
            <a:r>
              <a:rPr lang="en-US" dirty="0" smtClean="0"/>
              <a:t>protection </a:t>
            </a:r>
            <a:r>
              <a:rPr lang="en-US" dirty="0"/>
              <a:t>of intellectual </a:t>
            </a:r>
            <a:r>
              <a:rPr lang="en-US" dirty="0" smtClean="0"/>
              <a:t>property </a:t>
            </a:r>
          </a:p>
          <a:p>
            <a:r>
              <a:rPr lang="en-US" dirty="0" smtClean="0"/>
              <a:t>formal responsibility </a:t>
            </a:r>
          </a:p>
          <a:p>
            <a:r>
              <a:rPr lang="en-US" dirty="0" smtClean="0"/>
              <a:t>professionalism </a:t>
            </a:r>
          </a:p>
          <a:p>
            <a:r>
              <a:rPr lang="en-US" dirty="0" smtClean="0"/>
              <a:t>interoperability </a:t>
            </a:r>
          </a:p>
          <a:p>
            <a:r>
              <a:rPr lang="en-US" dirty="0" smtClean="0"/>
              <a:t>quality</a:t>
            </a:r>
          </a:p>
          <a:p>
            <a:r>
              <a:rPr lang="en-US" dirty="0" smtClean="0"/>
              <a:t>security </a:t>
            </a:r>
          </a:p>
          <a:p>
            <a:r>
              <a:rPr lang="en-US" dirty="0" smtClean="0"/>
              <a:t>efficiency </a:t>
            </a:r>
          </a:p>
          <a:p>
            <a:r>
              <a:rPr lang="en-US" dirty="0" smtClean="0"/>
              <a:t>accountability </a:t>
            </a:r>
            <a:endParaRPr lang="en-US" dirty="0"/>
          </a:p>
          <a:p>
            <a:r>
              <a:rPr lang="en-US" dirty="0" smtClean="0"/>
              <a:t>sustainability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516-EF0C-304D-8638-A3CCA2C1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2248" y="6019968"/>
            <a:ext cx="58081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Calibri"/>
              </a:rPr>
              <a:t>Organization for Economic Cooperation and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Development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(2007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algn="r"/>
            <a:r>
              <a:rPr lang="en-US" sz="1100" dirty="0" smtClean="0">
                <a:solidFill>
                  <a:prstClr val="black"/>
                </a:solidFill>
              </a:rPr>
              <a:t>http</a:t>
            </a:r>
            <a:r>
              <a:rPr lang="en-US" sz="1100" dirty="0">
                <a:solidFill>
                  <a:prstClr val="black"/>
                </a:solidFill>
              </a:rPr>
              <a:t>://</a:t>
            </a:r>
            <a:r>
              <a:rPr lang="en-US" sz="1100" dirty="0" err="1">
                <a:solidFill>
                  <a:prstClr val="black"/>
                </a:solidFill>
              </a:rPr>
              <a:t>www.oecd.org</a:t>
            </a:r>
            <a:r>
              <a:rPr lang="en-US" sz="1100" dirty="0">
                <a:solidFill>
                  <a:prstClr val="black"/>
                </a:solidFill>
              </a:rPr>
              <a:t>/science/</a:t>
            </a:r>
            <a:r>
              <a:rPr lang="en-US" sz="1100" dirty="0" err="1">
                <a:solidFill>
                  <a:prstClr val="black"/>
                </a:solidFill>
              </a:rPr>
              <a:t>sci</a:t>
            </a:r>
            <a:r>
              <a:rPr lang="en-US" sz="1100" dirty="0">
                <a:solidFill>
                  <a:prstClr val="black"/>
                </a:solidFill>
              </a:rPr>
              <a:t>-tech/38500813.pdf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OECD2007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19" y="1447968"/>
            <a:ext cx="315596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57199" y="1547005"/>
            <a:ext cx="5219701" cy="496386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Purposes</a:t>
            </a:r>
          </a:p>
          <a:p>
            <a:pPr lvl="1"/>
            <a:r>
              <a:rPr lang="en-US" dirty="0" smtClean="0"/>
              <a:t>Record of observations</a:t>
            </a:r>
          </a:p>
          <a:p>
            <a:pPr lvl="1"/>
            <a:r>
              <a:rPr lang="en-US" dirty="0" smtClean="0"/>
              <a:t>Reference</a:t>
            </a:r>
          </a:p>
          <a:p>
            <a:pPr lvl="1"/>
            <a:r>
              <a:rPr lang="en-US" dirty="0" smtClean="0"/>
              <a:t>Reproducibility of research</a:t>
            </a:r>
          </a:p>
          <a:p>
            <a:pPr lvl="1"/>
            <a:r>
              <a:rPr lang="en-US" dirty="0" smtClean="0"/>
              <a:t>Aggregation from multiple sources</a:t>
            </a:r>
          </a:p>
          <a:p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Investigator</a:t>
            </a:r>
          </a:p>
          <a:p>
            <a:pPr lvl="1"/>
            <a:r>
              <a:rPr lang="en-US" dirty="0" smtClean="0"/>
              <a:t>Collaborators</a:t>
            </a:r>
          </a:p>
          <a:p>
            <a:pPr lvl="1"/>
            <a:r>
              <a:rPr lang="en-US" dirty="0" smtClean="0"/>
              <a:t>Unaffiliated or unknown others</a:t>
            </a:r>
          </a:p>
          <a:p>
            <a:r>
              <a:rPr lang="en-US" dirty="0" smtClean="0"/>
              <a:t>Time frame</a:t>
            </a:r>
          </a:p>
          <a:p>
            <a:pPr lvl="1"/>
            <a:r>
              <a:rPr lang="en-US" dirty="0" smtClean="0"/>
              <a:t>Months</a:t>
            </a:r>
          </a:p>
          <a:p>
            <a:pPr lvl="1"/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Decades</a:t>
            </a:r>
          </a:p>
          <a:p>
            <a:pPr lvl="1"/>
            <a:r>
              <a:rPr lang="en-US" dirty="0" smtClean="0"/>
              <a:t>Centuries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98800" y="6356350"/>
            <a:ext cx="6419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http://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chandra.harvard.edu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/photo/2013/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kepler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/kepler_525.jpg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31129" y="2351478"/>
            <a:ext cx="4809344" cy="320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sustain access to data?</a:t>
            </a:r>
            <a:endParaRPr lang="en-US" sz="4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900" y="274638"/>
            <a:ext cx="896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7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-data.jpg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516-EF0C-304D-8638-A3CCA2C1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3959" y="2956467"/>
            <a:ext cx="5182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Simplifying </a:t>
            </a:r>
            <a:r>
              <a:rPr lang="en-US" sz="3600" b="1" dirty="0">
                <a:solidFill>
                  <a:prstClr val="black"/>
                </a:solidFill>
                <a:ea typeface="+mj-ea"/>
                <a:cs typeface="+mj-cs"/>
              </a:rPr>
              <a:t>the Challenge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203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 descr="img_bigda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300"/>
            <a:ext cx="7620000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4389" y="6396509"/>
            <a:ext cx="331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http://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www.datameer.com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/product/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hadoop.html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588" y="324130"/>
            <a:ext cx="2101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prstClr val="black"/>
                </a:solidFill>
                <a:latin typeface="Calibri"/>
              </a:rPr>
              <a:t>Big Data</a:t>
            </a:r>
          </a:p>
        </p:txBody>
      </p:sp>
    </p:spTree>
    <p:extLst>
      <p:ext uri="{BB962C8B-B14F-4D97-AF65-F5344CB8AC3E}">
        <p14:creationId xmlns:p14="http://schemas.microsoft.com/office/powerpoint/2010/main" val="10210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Long tail of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2" y="1572816"/>
            <a:ext cx="791502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rot="16200000">
            <a:off x="-340226" y="3828570"/>
            <a:ext cx="1594852" cy="346245"/>
          </a:xfrm>
          <a:prstGeom prst="rect">
            <a:avLst/>
          </a:prstGeom>
          <a:noFill/>
        </p:spPr>
        <p:txBody>
          <a:bodyPr wrap="none" lIns="64261" tIns="32130" rIns="64261" bIns="32130" rtlCol="0">
            <a:spAutoFit/>
          </a:bodyPr>
          <a:lstStyle/>
          <a:p>
            <a:pPr defTabSz="456988"/>
            <a:r>
              <a:rPr lang="en-US" dirty="0">
                <a:solidFill>
                  <a:prstClr val="black"/>
                </a:solidFill>
                <a:latin typeface="Calibri"/>
              </a:rPr>
              <a:t>Volume of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8720" y="5888840"/>
            <a:ext cx="2327475" cy="346245"/>
          </a:xfrm>
          <a:prstGeom prst="rect">
            <a:avLst/>
          </a:prstGeom>
          <a:noFill/>
        </p:spPr>
        <p:txBody>
          <a:bodyPr wrap="none" lIns="64261" tIns="32130" rIns="64261" bIns="32130" rtlCol="0">
            <a:spAutoFit/>
          </a:bodyPr>
          <a:lstStyle/>
          <a:p>
            <a:pPr defTabSz="456988"/>
            <a:r>
              <a:rPr lang="en-US" dirty="0">
                <a:solidFill>
                  <a:prstClr val="black"/>
                </a:solidFill>
                <a:latin typeface="Calibri"/>
              </a:rPr>
              <a:t>Number of researchers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6196" y="6285885"/>
            <a:ext cx="6155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988"/>
            <a:r>
              <a:rPr lang="en-US" sz="1400" dirty="0">
                <a:solidFill>
                  <a:prstClr val="black"/>
                </a:solidFill>
                <a:latin typeface="Calibri"/>
              </a:rPr>
              <a:t>Slide: The Institute for Empowering Long Tail Research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516-EF0C-304D-8638-A3CCA2C1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8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Science &lt;–&gt; Little Science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Large instruments</a:t>
            </a:r>
          </a:p>
          <a:p>
            <a:r>
              <a:rPr lang="en-US" dirty="0" smtClean="0"/>
              <a:t>High cost</a:t>
            </a:r>
          </a:p>
          <a:p>
            <a:r>
              <a:rPr lang="en-US" dirty="0" smtClean="0"/>
              <a:t>Long duration</a:t>
            </a:r>
          </a:p>
          <a:p>
            <a:r>
              <a:rPr lang="en-US" dirty="0" smtClean="0"/>
              <a:t>Many collaborators</a:t>
            </a:r>
          </a:p>
          <a:p>
            <a:r>
              <a:rPr lang="en-US" dirty="0" smtClean="0"/>
              <a:t>Distributed work</a:t>
            </a:r>
          </a:p>
          <a:p>
            <a:r>
              <a:rPr lang="en-US" dirty="0" smtClean="0"/>
              <a:t>Centralized data collection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Small instruments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Short duration</a:t>
            </a:r>
          </a:p>
          <a:p>
            <a:r>
              <a:rPr lang="en-US" dirty="0" smtClean="0"/>
              <a:t>Small teams</a:t>
            </a:r>
          </a:p>
          <a:p>
            <a:r>
              <a:rPr lang="en-US" dirty="0" smtClean="0"/>
              <a:t>Local work</a:t>
            </a:r>
          </a:p>
          <a:p>
            <a:r>
              <a:rPr lang="en-US" dirty="0" smtClean="0"/>
              <a:t>Decentralized data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sdss-telesco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54" y="4715564"/>
            <a:ext cx="2283146" cy="1828800"/>
          </a:xfrm>
          <a:prstGeom prst="rect">
            <a:avLst/>
          </a:prstGeom>
        </p:spPr>
      </p:pic>
      <p:pic>
        <p:nvPicPr>
          <p:cNvPr id="11" name="Picture 10" descr="nestbox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33" y="4725089"/>
            <a:ext cx="1394234" cy="182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8400" y="6544364"/>
            <a:ext cx="1672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Sloan Digital Sky Survey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5987663"/>
            <a:ext cx="194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Sensor networks for science </a:t>
            </a:r>
          </a:p>
        </p:txBody>
      </p:sp>
    </p:spTree>
    <p:extLst>
      <p:ext uri="{BB962C8B-B14F-4D97-AF65-F5344CB8AC3E}">
        <p14:creationId xmlns:p14="http://schemas.microsoft.com/office/powerpoint/2010/main" val="8713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sustain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53038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Identify the form and content</a:t>
            </a:r>
          </a:p>
          <a:p>
            <a:r>
              <a:rPr lang="en-US" dirty="0" smtClean="0"/>
              <a:t>Identify related objects</a:t>
            </a:r>
          </a:p>
          <a:p>
            <a:r>
              <a:rPr lang="en-US" dirty="0" smtClean="0"/>
              <a:t>Interpret</a:t>
            </a:r>
          </a:p>
          <a:p>
            <a:r>
              <a:rPr lang="en-US" dirty="0" smtClean="0"/>
              <a:t>Evaluate</a:t>
            </a:r>
          </a:p>
          <a:p>
            <a:r>
              <a:rPr lang="en-US" dirty="0" smtClean="0"/>
              <a:t>Open</a:t>
            </a:r>
          </a:p>
          <a:p>
            <a:r>
              <a:rPr lang="en-US" dirty="0" smtClean="0"/>
              <a:t>Read</a:t>
            </a:r>
          </a:p>
          <a:p>
            <a:r>
              <a:rPr lang="en-US" dirty="0" smtClean="0"/>
              <a:t>Compute upon</a:t>
            </a:r>
          </a:p>
          <a:p>
            <a:r>
              <a:rPr lang="en-US" dirty="0" smtClean="0"/>
              <a:t>Reuse</a:t>
            </a:r>
          </a:p>
          <a:p>
            <a:r>
              <a:rPr lang="en-US" dirty="0" smtClean="0"/>
              <a:t>Combine</a:t>
            </a:r>
          </a:p>
          <a:p>
            <a:r>
              <a:rPr lang="en-US" dirty="0" smtClean="0"/>
              <a:t>Describe</a:t>
            </a:r>
          </a:p>
          <a:p>
            <a:r>
              <a:rPr lang="en-US" dirty="0" smtClean="0"/>
              <a:t>Annotate…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48FF-B92A-5841-8450-448CC037D7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541" y="1784350"/>
            <a:ext cx="3355848" cy="457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9611" y="6463526"/>
            <a:ext cx="6151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Image from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Soumitri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Varadarajan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blog. Iceberg image © Ralph A. Clevenger. Flickr photo</a:t>
            </a:r>
          </a:p>
        </p:txBody>
      </p:sp>
    </p:spTree>
    <p:extLst>
      <p:ext uri="{BB962C8B-B14F-4D97-AF65-F5344CB8AC3E}">
        <p14:creationId xmlns:p14="http://schemas.microsoft.com/office/powerpoint/2010/main" val="18518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invest in data?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F384-659D-DD4B-88CF-663BB9F10A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6217850"/>
            <a:ext cx="3177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www.lib.uci.edu</a:t>
            </a:r>
            <a:r>
              <a:rPr lang="en-US" sz="1200" dirty="0" smtClean="0"/>
              <a:t>/</a:t>
            </a:r>
            <a:r>
              <a:rPr lang="en-US" sz="1200" dirty="0" err="1" smtClean="0"/>
              <a:t>dss</a:t>
            </a:r>
            <a:r>
              <a:rPr lang="en-US" sz="1200" dirty="0" smtClean="0"/>
              <a:t>/images/</a:t>
            </a:r>
            <a:r>
              <a:rPr lang="en-US" sz="1200" dirty="0" err="1" smtClean="0"/>
              <a:t>lifecycle.jpg</a:t>
            </a:r>
            <a:endParaRPr lang="en-US" sz="1200" dirty="0"/>
          </a:p>
        </p:txBody>
      </p:sp>
      <p:pic>
        <p:nvPicPr>
          <p:cNvPr id="8" name="Picture 7" descr="lifecy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087033"/>
            <a:ext cx="812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50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385</Words>
  <Application>Microsoft Office PowerPoint</Application>
  <PresentationFormat>On-screen Show (4:3)</PresentationFormat>
  <Paragraphs>133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Office Theme</vt:lpstr>
      <vt:lpstr>1_Office Theme</vt:lpstr>
      <vt:lpstr>2_Office Theme</vt:lpstr>
      <vt:lpstr>3_Office Theme</vt:lpstr>
      <vt:lpstr>5_Office Theme</vt:lpstr>
      <vt:lpstr>When and Why Should Research Data be Sustained? </vt:lpstr>
      <vt:lpstr>Open Data: OECD criteria</vt:lpstr>
      <vt:lpstr>Why sustain access to data?</vt:lpstr>
      <vt:lpstr>PowerPoint Presentation</vt:lpstr>
      <vt:lpstr>PowerPoint Presentation</vt:lpstr>
      <vt:lpstr>Long tail of data</vt:lpstr>
      <vt:lpstr>Big Science &lt;–&gt; Little Science</vt:lpstr>
      <vt:lpstr>How to sustain data?</vt:lpstr>
      <vt:lpstr>When to invest in data?</vt:lpstr>
      <vt:lpstr>When to invest in data?</vt:lpstr>
      <vt:lpstr>Economics of the Knowledge Commons</vt:lpstr>
      <vt:lpstr>PowerPoint Presentation</vt:lpstr>
      <vt:lpstr>PowerPoint Presentation</vt:lpstr>
    </vt:vector>
  </TitlesOfParts>
  <Company>UCLA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Borgman</dc:creator>
  <cp:lastModifiedBy>Tara Hentgen</cp:lastModifiedBy>
  <cp:revision>12</cp:revision>
  <cp:lastPrinted>2015-11-30T00:43:56Z</cp:lastPrinted>
  <dcterms:created xsi:type="dcterms:W3CDTF">2015-11-27T14:27:05Z</dcterms:created>
  <dcterms:modified xsi:type="dcterms:W3CDTF">2015-12-01T20:12:41Z</dcterms:modified>
</cp:coreProperties>
</file>